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219200"/>
            <a:ext cx="7239000" cy="411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dirty="0">
                <a:solidFill>
                  <a:srgbClr val="FF0000"/>
                </a:solidFill>
              </a:rPr>
              <a:t>المحاضرة السادسة</a:t>
            </a:r>
          </a:p>
          <a:p>
            <a:pPr algn="ctr"/>
            <a:r>
              <a:rPr lang="ar-EG" sz="3600" dirty="0">
                <a:solidFill>
                  <a:srgbClr val="FF0000"/>
                </a:solidFill>
              </a:rPr>
              <a:t>للفرقة الرابعة أمراض نبات</a:t>
            </a:r>
          </a:p>
          <a:p>
            <a:pPr algn="ctr"/>
            <a:r>
              <a:rPr lang="ar-EG" sz="3600" dirty="0">
                <a:solidFill>
                  <a:srgbClr val="FF0000"/>
                </a:solidFill>
              </a:rPr>
              <a:t>بناء الفينولات واللجنين</a:t>
            </a:r>
          </a:p>
          <a:p>
            <a:pPr algn="ctr"/>
            <a:r>
              <a:rPr lang="ar-EG" sz="3600" dirty="0">
                <a:solidFill>
                  <a:srgbClr val="FF0000"/>
                </a:solidFill>
              </a:rPr>
              <a:t>إعداد</a:t>
            </a:r>
          </a:p>
          <a:p>
            <a:pPr algn="ctr"/>
            <a:r>
              <a:rPr lang="ar-EG" sz="3600" dirty="0">
                <a:solidFill>
                  <a:srgbClr val="FF0000"/>
                </a:solidFill>
              </a:rPr>
              <a:t>د/رضا زويل</a:t>
            </a:r>
          </a:p>
        </p:txBody>
      </p:sp>
    </p:spTree>
    <p:extLst>
      <p:ext uri="{BB962C8B-B14F-4D97-AF65-F5344CB8AC3E}">
        <p14:creationId xmlns:p14="http://schemas.microsoft.com/office/powerpoint/2010/main" val="3515704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r" rtl="1"/>
            <a:r>
              <a:rPr lang="ar-EG" b="1" dirty="0">
                <a:solidFill>
                  <a:srgbClr val="FF0000"/>
                </a:solidFill>
              </a:rPr>
              <a:t>مجموعه حمض السيناميك </a:t>
            </a:r>
            <a:r>
              <a:rPr lang="en-US" b="1" dirty="0" err="1">
                <a:solidFill>
                  <a:srgbClr val="FF0000"/>
                </a:solidFill>
              </a:rPr>
              <a:t>Cinnamic</a:t>
            </a:r>
            <a:r>
              <a:rPr lang="en-US" b="1" dirty="0">
                <a:solidFill>
                  <a:srgbClr val="FF0000"/>
                </a:solidFill>
              </a:rPr>
              <a:t> acids</a:t>
            </a:r>
            <a:br>
              <a:rPr lang="en-US" b="1" dirty="0"/>
            </a:br>
            <a:r>
              <a:rPr lang="ar-EG" b="1" dirty="0"/>
              <a:t>افراد تلك المجموعة هى حمض السيناميك نفسة وعدة افراد أخرى ترى فى الشكل التالى ويظهر فيها ايضا التركيب النباتى لها .</a:t>
            </a:r>
          </a:p>
          <a:p>
            <a:pPr algn="r" rtl="1"/>
            <a:r>
              <a:rPr lang="ar-EG" b="1" dirty="0"/>
              <a:t>اما عن بناء حمض السيناميك نفسة فيتكون من الحمض الامينى الفينيل الانين والتيروزين عن طريق أكسدة ونزع مجموعة الامين </a:t>
            </a:r>
            <a:r>
              <a:rPr lang="en-US" b="1" dirty="0"/>
              <a:t>Oxidation and deamination </a:t>
            </a:r>
            <a:r>
              <a:rPr lang="ar-EG" b="1" dirty="0"/>
              <a:t>فينتج حمض السيناميك والكيوماريك على التوالى أو يضاف مجموعة الأيدروكسيل لحمض السيناميك لتكوين الكيوماريك وبنفس الطريقة يتم بناء باقى افراد عائلة حمض السناميك. وكما سبق الذكر فان تلك الفينولات لاتوجد حرة بل فى صورة جلوكسيدات أو استرات سكرية باستثناء حمض </a:t>
            </a:r>
            <a:r>
              <a:rPr lang="en-US" b="1" dirty="0" err="1"/>
              <a:t>Caffeic</a:t>
            </a:r>
            <a:r>
              <a:rPr lang="en-US" b="1" dirty="0"/>
              <a:t> acid </a:t>
            </a:r>
            <a:r>
              <a:rPr lang="ar-EG" b="1" dirty="0"/>
              <a:t>والذى يوجد عادة فى صورة حمض </a:t>
            </a:r>
            <a:r>
              <a:rPr lang="en-US" b="1" dirty="0" err="1"/>
              <a:t>Chlorogenic</a:t>
            </a:r>
            <a:r>
              <a:rPr lang="en-US" b="1" dirty="0"/>
              <a:t> acid .</a:t>
            </a:r>
          </a:p>
          <a:p>
            <a:pPr algn="r" rtl="1"/>
            <a:r>
              <a:rPr lang="ar-EG" b="1" dirty="0"/>
              <a:t>شكل يوضح بناء حمض الشيكيميك فى النبات 1- بمساعدة انزيم </a:t>
            </a:r>
            <a:r>
              <a:rPr lang="en-US" b="1" dirty="0" err="1"/>
              <a:t>Phenylalnine</a:t>
            </a:r>
            <a:r>
              <a:rPr lang="en-US" b="1" dirty="0"/>
              <a:t> </a:t>
            </a:r>
            <a:r>
              <a:rPr lang="en-US" b="1" dirty="0" err="1"/>
              <a:t>ammoniumlyase</a:t>
            </a:r>
            <a:r>
              <a:rPr lang="en-US" b="1" dirty="0"/>
              <a:t> 2- </a:t>
            </a:r>
            <a:r>
              <a:rPr lang="ar-EG" b="1" dirty="0"/>
              <a:t>بمساعدة انزيم </a:t>
            </a:r>
            <a:r>
              <a:rPr lang="en-US" b="1" dirty="0"/>
              <a:t>Tyrosine ammonium - </a:t>
            </a:r>
            <a:r>
              <a:rPr lang="en-US" b="1" dirty="0" err="1"/>
              <a:t>lyase</a:t>
            </a:r>
            <a:endParaRPr lang="en-US" b="1" dirty="0"/>
          </a:p>
          <a:p>
            <a:pPr algn="r" rtl="1"/>
            <a:endParaRPr lang="ar-EG" dirty="0"/>
          </a:p>
        </p:txBody>
      </p:sp>
    </p:spTree>
    <p:extLst>
      <p:ext uri="{BB962C8B-B14F-4D97-AF65-F5344CB8AC3E}">
        <p14:creationId xmlns:p14="http://schemas.microsoft.com/office/powerpoint/2010/main" val="9381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r>
              <a:rPr lang="ar-EG" b="1" u="sng" dirty="0"/>
              <a:t> اللجنين:</a:t>
            </a:r>
            <a:r>
              <a:rPr lang="ar-EG" b="1" dirty="0"/>
              <a:t> </a:t>
            </a:r>
            <a:r>
              <a:rPr lang="en-US" b="1" dirty="0"/>
              <a:t>Lignin</a:t>
            </a:r>
            <a:br>
              <a:rPr lang="en-US" b="1" dirty="0"/>
            </a:br>
            <a:r>
              <a:rPr lang="ar-EG" b="1" dirty="0"/>
              <a:t>يعتبر اللجنين اهم ثانى مركب عضوى بعد السليولوز وعن طريقة أمكن نقل الحياة النباتية من الماء الى الأرض حيث انه ساعد على صلابة النباتات وتحملها الظروف الجوية على الارض وقد وضع </a:t>
            </a:r>
            <a:r>
              <a:rPr lang="en-US" b="1" dirty="0"/>
              <a:t>Freudenberg &amp; </a:t>
            </a:r>
            <a:r>
              <a:rPr lang="en-US" b="1" dirty="0" err="1"/>
              <a:t>Nrish</a:t>
            </a:r>
            <a:r>
              <a:rPr lang="en-US" b="1" dirty="0"/>
              <a:t> </a:t>
            </a:r>
            <a:r>
              <a:rPr lang="ar-EG" b="1" dirty="0"/>
              <a:t>سنة 1968 تصور لتركيب اللجنين حيث يتكون من بلمرة وحدات </a:t>
            </a:r>
            <a:r>
              <a:rPr lang="en-US" b="1" dirty="0" err="1"/>
              <a:t>Phenylpropane</a:t>
            </a:r>
            <a:r>
              <a:rPr lang="en-US" b="1" dirty="0"/>
              <a:t> </a:t>
            </a:r>
            <a:r>
              <a:rPr lang="ar-EG" b="1" dirty="0"/>
              <a:t>والتى ترتبط فى ثلاث اتجاهات كما بالشكل التالى .</a:t>
            </a:r>
            <a:endParaRPr lang="ar-EG" dirty="0"/>
          </a:p>
        </p:txBody>
      </p:sp>
    </p:spTree>
    <p:extLst>
      <p:ext uri="{BB962C8B-B14F-4D97-AF65-F5344CB8AC3E}">
        <p14:creationId xmlns:p14="http://schemas.microsoft.com/office/powerpoint/2010/main" val="88382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r>
              <a:rPr lang="ar-EG" b="1" dirty="0"/>
              <a:t>يبدأ بناء اللجنين باستخدام مركبات مجموعة حمض السناميك مثل حمض الكيوماريك </a:t>
            </a:r>
            <a:r>
              <a:rPr lang="en-US" b="1" dirty="0" err="1"/>
              <a:t>Coumaric</a:t>
            </a:r>
            <a:r>
              <a:rPr lang="en-US" b="1" dirty="0"/>
              <a:t> acid </a:t>
            </a:r>
            <a:r>
              <a:rPr lang="ar-EG" b="1" dirty="0"/>
              <a:t>وحمض الكونيفريك </a:t>
            </a:r>
            <a:r>
              <a:rPr lang="en-US" b="1" dirty="0" err="1"/>
              <a:t>Coniferic</a:t>
            </a:r>
            <a:r>
              <a:rPr lang="en-US" b="1" dirty="0"/>
              <a:t> acid </a:t>
            </a:r>
            <a:r>
              <a:rPr lang="ar-EG" b="1" dirty="0"/>
              <a:t>وحمض سينبك </a:t>
            </a:r>
            <a:r>
              <a:rPr lang="en-US" b="1" dirty="0" err="1"/>
              <a:t>Sinepic</a:t>
            </a:r>
            <a:r>
              <a:rPr lang="en-US" b="1" dirty="0"/>
              <a:t> acid </a:t>
            </a:r>
            <a:r>
              <a:rPr lang="ar-EG" b="1" dirty="0"/>
              <a:t>والتى تختزل الى ما يقابلها من الكحولات </a:t>
            </a:r>
            <a:endParaRPr lang="ar-EG" dirty="0"/>
          </a:p>
        </p:txBody>
      </p:sp>
      <p:sp>
        <p:nvSpPr>
          <p:cNvPr id="6" name="AutoShape 2" descr="http://www.smsec.com/ar/encyc/2/images/phenols/9.jpg"/>
          <p:cNvSpPr>
            <a:spLocks noChangeAspect="1" noChangeArrowheads="1"/>
          </p:cNvSpPr>
          <p:nvPr/>
        </p:nvSpPr>
        <p:spPr bwMode="auto">
          <a:xfrm>
            <a:off x="-8589963" y="3589338"/>
            <a:ext cx="4286250" cy="4076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val="2909765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680301"/>
          <a:ext cx="8229600" cy="36576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ctr"/>
                      <a:endParaRPr lang="ar-EG" b="1" dirty="0">
                        <a:solidFill>
                          <a:srgbClr val="006400"/>
                        </a:solidFill>
                        <a:effectLst/>
                        <a:latin typeface="Helvetica"/>
                      </a:endParaRPr>
                    </a:p>
                  </a:txBody>
                  <a:tcPr anchor="ctr">
                    <a:lnL>
                      <a:noFill/>
                    </a:lnL>
                    <a:lnR>
                      <a:noFill/>
                    </a:lnR>
                    <a:lnT>
                      <a:noFill/>
                    </a:lnT>
                    <a:lnB>
                      <a:noFill/>
                    </a:lnB>
                    <a:solidFill>
                      <a:srgbClr val="FFFFFF"/>
                    </a:solidFill>
                  </a:tcPr>
                </a:tc>
                <a:extLst>
                  <a:ext uri="{0D108BD9-81ED-4DB2-BD59-A6C34878D82A}">
                    <a16:rowId xmlns:a16="http://schemas.microsoft.com/office/drawing/2014/main" val="10000"/>
                  </a:ext>
                </a:extLst>
              </a:tr>
            </a:tbl>
          </a:graphicData>
        </a:graphic>
      </p:graphicFrame>
      <p:sp>
        <p:nvSpPr>
          <p:cNvPr id="6" name="AutoShape 2" descr="http://www.smsec.com/ar/encyc/2/images/phenols/7.jpg"/>
          <p:cNvSpPr>
            <a:spLocks noChangeAspect="1" noChangeArrowheads="1"/>
          </p:cNvSpPr>
          <p:nvPr/>
        </p:nvSpPr>
        <p:spPr bwMode="auto">
          <a:xfrm>
            <a:off x="1554163" y="1554163"/>
            <a:ext cx="6429375" cy="452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2052" name="Picture 4" descr="Image result for بناء اللجنين والمركبات الثانوية فى النب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018" y="744538"/>
            <a:ext cx="7112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157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mage result for بناء اللجنين والمركبات الثانوية فى النب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152400"/>
            <a:ext cx="8839199"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00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بناء اللجنين والمركبات الثانوية فى النب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
            <a:ext cx="9372600" cy="702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6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بناء اللجنين والمركبات الثانوية فى النب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5344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86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بناء اللجنين والمركبات الثانوية فى النب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 y="0"/>
            <a:ext cx="8991600" cy="674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12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304800"/>
            <a:ext cx="7924800" cy="6555641"/>
          </a:xfrm>
          <a:prstGeom prst="rect">
            <a:avLst/>
          </a:prstGeom>
        </p:spPr>
        <p:txBody>
          <a:bodyPr wrap="square">
            <a:spAutoFit/>
          </a:bodyPr>
          <a:lstStyle/>
          <a:p>
            <a:pPr algn="ctr" rtl="1"/>
            <a:r>
              <a:rPr lang="ar-EG" b="1" dirty="0"/>
              <a:t>الفينولات</a:t>
            </a:r>
            <a:r>
              <a:rPr lang="ar-EG" sz="2000" b="1" dirty="0"/>
              <a:t> </a:t>
            </a:r>
            <a:r>
              <a:rPr lang="en-US" sz="2000" b="1" dirty="0"/>
              <a:t>phenols</a:t>
            </a:r>
          </a:p>
          <a:p>
            <a:pPr algn="r" rtl="1"/>
            <a:br>
              <a:rPr lang="en-US" sz="2000" b="1" dirty="0"/>
            </a:br>
            <a:r>
              <a:rPr lang="ar-EG" sz="2000" b="1" dirty="0"/>
              <a:t>الفينولات ثانى مجموعة من المشتقات الثانوية للنبات وهى مواد تحمل فى تركيبها الأيدروكسيل على حلقة البنزين العطرية والشكل التالى يلخص اهم مجموعات الفينولات وهياكلها الكربونية . </a:t>
            </a:r>
          </a:p>
          <a:p>
            <a:pPr algn="r" rtl="1"/>
            <a:r>
              <a:rPr lang="ar-EG" sz="2000" b="1" dirty="0"/>
              <a:t>وفيها نرى ان الفينولات تنقسم الى :</a:t>
            </a:r>
            <a:br>
              <a:rPr lang="ar-EG" sz="2000" b="1" dirty="0"/>
            </a:br>
            <a:r>
              <a:rPr lang="ar-EG" sz="2000" b="1" dirty="0"/>
              <a:t>1) الفينولات البسيطه وهى التى تحتوى على حلقة بنزين مرتبطة بواحد أو أكثر من مجموعات الأيدروكسيل.</a:t>
            </a:r>
            <a:br>
              <a:rPr lang="ar-EG" sz="2000" b="1" dirty="0"/>
            </a:br>
            <a:r>
              <a:rPr lang="ar-EG" sz="2000" b="1" dirty="0"/>
              <a:t>2) الأحماض الكروكسيلية الفينولية </a:t>
            </a:r>
            <a:r>
              <a:rPr lang="en-US" sz="2000" b="1" dirty="0"/>
              <a:t>Phenol carboxylic acid </a:t>
            </a:r>
            <a:r>
              <a:rPr lang="ar-EG" sz="2000" b="1" dirty="0"/>
              <a:t>ويتكون من حلقة بنزين مرتبطة بمجموعة حامضية وهى مجموعة الكربوكسيل </a:t>
            </a:r>
            <a:r>
              <a:rPr lang="en-US" sz="2000" b="1" dirty="0" err="1"/>
              <a:t>cooh</a:t>
            </a:r>
            <a:r>
              <a:rPr lang="en-US" sz="2000" b="1" dirty="0"/>
              <a:t> </a:t>
            </a:r>
            <a:r>
              <a:rPr lang="ar-EG" sz="2000" b="1" dirty="0"/>
              <a:t>وكذلك واحد أو أكثر من مجموعات الأيدروكسيل وقد يحصل أيضا مجموعات آخرى مثل مجموعة الميثيل .</a:t>
            </a:r>
            <a:br>
              <a:rPr lang="ar-EG" sz="2000" b="1" dirty="0"/>
            </a:br>
            <a:r>
              <a:rPr lang="ar-EG" sz="2000" b="1" dirty="0"/>
              <a:t>3) مجموعة الفينل بروبان </a:t>
            </a:r>
            <a:r>
              <a:rPr lang="en-US" sz="2000" b="1" dirty="0" err="1"/>
              <a:t>phenylpropanes</a:t>
            </a:r>
            <a:r>
              <a:rPr lang="en-US" sz="2000" b="1" dirty="0"/>
              <a:t> </a:t>
            </a:r>
            <a:r>
              <a:rPr lang="ar-EG" sz="2000" b="1" dirty="0"/>
              <a:t>ومشتقاتها ويتكون هيكلها الكربونى من الحلقة بالأضافة الى سلسلة جانبية من ثلاث ذرات كربون . وهذة المجموعة تضمن أهم الفينولات داخل النبات مثل حمض السيناميك ، كحول السيناميك والكيومارين واللجنين.</a:t>
            </a:r>
            <a:br>
              <a:rPr lang="ar-EG" sz="2000" b="1" dirty="0"/>
            </a:br>
            <a:r>
              <a:rPr lang="ar-EG" sz="2000" b="1" dirty="0"/>
              <a:t>4) مشتقات الفلافونات </a:t>
            </a:r>
            <a:r>
              <a:rPr lang="en-US" sz="2000" b="1" dirty="0" err="1"/>
              <a:t>Flaven</a:t>
            </a:r>
            <a:r>
              <a:rPr lang="en-US" sz="2000" b="1" dirty="0"/>
              <a:t> derivatives </a:t>
            </a:r>
            <a:r>
              <a:rPr lang="ar-EG" sz="2000" b="1" dirty="0"/>
              <a:t>وهى مجموعة تضم مشتقات الفلافونات والتى تتميز بالهيكل الكربونى للفلافون والتى تتكون من ثلاث حلقات بنزين </a:t>
            </a:r>
            <a:r>
              <a:rPr lang="en-US" sz="2000" b="1" dirty="0"/>
              <a:t>B,A </a:t>
            </a:r>
            <a:r>
              <a:rPr lang="ar-EG" sz="2000" b="1" dirty="0"/>
              <a:t>اما الحلقة الوسطية فتحتوى على الأكسجين وتشمل الفلافونات والانثوسيانات .</a:t>
            </a:r>
            <a:br>
              <a:rPr lang="ar-EG" sz="2000" b="1" dirty="0"/>
            </a:br>
            <a:br>
              <a:rPr lang="ar-EG" sz="2000" b="1" dirty="0"/>
            </a:br>
            <a:r>
              <a:rPr lang="ar-EG" sz="2000" b="1" dirty="0"/>
              <a:t>ومعظم تلك الفينولات السابقة الذكر لاتوجد حرة داخل خلايا النبات بل توجد مرتبطة فى صورة جلوكسيد او فى صورة استرسكرى حيث تودع فى الفجوات العصارية للخلايا وتنفرد حين الحاجة اليها .</a:t>
            </a:r>
            <a:br>
              <a:rPr lang="ar-EG" sz="2000" b="1" dirty="0"/>
            </a:br>
            <a:endParaRPr lang="ar-EG" sz="2000" b="1" dirty="0"/>
          </a:p>
        </p:txBody>
      </p:sp>
    </p:spTree>
    <p:extLst>
      <p:ext uri="{BB962C8B-B14F-4D97-AF65-F5344CB8AC3E}">
        <p14:creationId xmlns:p14="http://schemas.microsoft.com/office/powerpoint/2010/main" val="388995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19800"/>
          </a:xfrm>
        </p:spPr>
        <p:txBody>
          <a:bodyPr>
            <a:noAutofit/>
          </a:bodyPr>
          <a:lstStyle/>
          <a:p>
            <a:pPr algn="r" rtl="1"/>
            <a:r>
              <a:rPr lang="ar-EG" b="1" u="sng" dirty="0"/>
              <a:t>تمثيل الحيوى للفينولات</a:t>
            </a:r>
            <a:r>
              <a:rPr lang="ar-EG" b="1" dirty="0"/>
              <a:t> </a:t>
            </a:r>
            <a:r>
              <a:rPr lang="en-US" b="1" dirty="0"/>
              <a:t>phenols Biosynthesis</a:t>
            </a:r>
            <a:br>
              <a:rPr lang="en-US" b="1" dirty="0"/>
            </a:br>
            <a:r>
              <a:rPr lang="ar-EG" b="1" dirty="0"/>
              <a:t>يوجد عدة مسالك لتكوين النظام الحلقى </a:t>
            </a:r>
            <a:r>
              <a:rPr lang="en-US" b="1" dirty="0"/>
              <a:t>Aromatic system </a:t>
            </a:r>
            <a:r>
              <a:rPr lang="ar-EG" b="1" dirty="0"/>
              <a:t>داخل النباتات الراقية . ولكن اهم تلك المسالك هى :</a:t>
            </a:r>
            <a:br>
              <a:rPr lang="ar-EG" dirty="0"/>
            </a:br>
            <a:r>
              <a:rPr lang="ar-EG" b="1" dirty="0"/>
              <a:t>1) مسلك حمض الشيكميك </a:t>
            </a:r>
            <a:r>
              <a:rPr lang="en-US" b="1" dirty="0"/>
              <a:t>The </a:t>
            </a:r>
            <a:r>
              <a:rPr lang="en-US" b="1" dirty="0" err="1"/>
              <a:t>shikimic</a:t>
            </a:r>
            <a:r>
              <a:rPr lang="en-US" b="1" dirty="0"/>
              <a:t> acid pathway</a:t>
            </a:r>
            <a:br>
              <a:rPr lang="en-US" dirty="0"/>
            </a:br>
            <a:r>
              <a:rPr lang="en-US" b="1" dirty="0"/>
              <a:t>2) </a:t>
            </a:r>
            <a:r>
              <a:rPr lang="ar-EG" b="1" dirty="0"/>
              <a:t>مسلك الأستيل مالونيت </a:t>
            </a:r>
            <a:r>
              <a:rPr lang="en-US" b="1" dirty="0"/>
              <a:t>The Acetate </a:t>
            </a:r>
            <a:r>
              <a:rPr lang="en-US" b="1" dirty="0" err="1"/>
              <a:t>malonate</a:t>
            </a:r>
            <a:r>
              <a:rPr lang="en-US" b="1" dirty="0"/>
              <a:t> pathway</a:t>
            </a:r>
            <a:br>
              <a:rPr lang="en-US" dirty="0"/>
            </a:br>
            <a:r>
              <a:rPr lang="ar-EG" b="1" u="sng" dirty="0"/>
              <a:t>أولا : مسلك حمض الشيكميك</a:t>
            </a:r>
            <a:r>
              <a:rPr lang="ar-EG" b="1" dirty="0"/>
              <a:t> </a:t>
            </a:r>
            <a:r>
              <a:rPr lang="en-US" b="1" dirty="0"/>
              <a:t>The </a:t>
            </a:r>
            <a:r>
              <a:rPr lang="en-US" b="1" dirty="0" err="1"/>
              <a:t>shikimic</a:t>
            </a:r>
            <a:r>
              <a:rPr lang="en-US" b="1" dirty="0"/>
              <a:t> acid pathway</a:t>
            </a:r>
            <a:br>
              <a:rPr lang="en-US" dirty="0"/>
            </a:br>
            <a:r>
              <a:rPr lang="ar-EG" b="1" dirty="0"/>
              <a:t>هذا المسلك فى تكوين حمض الشيكميك وكذلك خطواتة الوسطية ذات أهمية كبيرة للنبات ليست لدورها فى انتاج الفينولات فحسب بل فى بناء الأحماض الأمينية الأروميتية مثل الفينيل الانين ، تيروزين والتريتوفان .</a:t>
            </a:r>
            <a:br>
              <a:rPr lang="ar-EG" dirty="0"/>
            </a:br>
            <a:endParaRPr lang="ar-EG" dirty="0"/>
          </a:p>
        </p:txBody>
      </p:sp>
    </p:spTree>
    <p:extLst>
      <p:ext uri="{BB962C8B-B14F-4D97-AF65-F5344CB8AC3E}">
        <p14:creationId xmlns:p14="http://schemas.microsoft.com/office/powerpoint/2010/main" val="423424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rtl="1"/>
            <a:r>
              <a:rPr lang="ar-EG" b="1" dirty="0"/>
              <a:t>يضاف إلى حمض الشيكميك السابقة بناءه جزىءآخر من فوسفو اينول حمض البيروفيك فى عدة خطوات ليتم تكوين </a:t>
            </a:r>
            <a:r>
              <a:rPr lang="en-US" b="1" dirty="0" err="1"/>
              <a:t>chorismic</a:t>
            </a:r>
            <a:r>
              <a:rPr lang="en-US" b="1" dirty="0"/>
              <a:t> acid </a:t>
            </a:r>
            <a:r>
              <a:rPr lang="ar-EG" b="1" dirty="0"/>
              <a:t>والذى عنده نصل فى هذا المساك الى مفترق طرق حيث ان التفاعلات تأخذ طريقان أحدهما يقود الى تكوين حمض </a:t>
            </a:r>
            <a:r>
              <a:rPr lang="en-US" b="1" dirty="0" err="1"/>
              <a:t>Anthranilic</a:t>
            </a:r>
            <a:r>
              <a:rPr lang="en-US" b="1" dirty="0"/>
              <a:t> acid </a:t>
            </a:r>
            <a:r>
              <a:rPr lang="ar-EG" b="1" dirty="0"/>
              <a:t>ثم التربتوفان والذى يخلق منة الهترواوكسين المعروف </a:t>
            </a:r>
            <a:r>
              <a:rPr lang="en-US" b="1" dirty="0"/>
              <a:t>IAA </a:t>
            </a:r>
            <a:r>
              <a:rPr lang="ar-EG" b="1" dirty="0"/>
              <a:t>كما سبق شرحة . اما الطريق الأخر فيؤدى الى تكوين حمض </a:t>
            </a:r>
            <a:r>
              <a:rPr lang="en-US" b="1" dirty="0" err="1"/>
              <a:t>prephonic</a:t>
            </a:r>
            <a:r>
              <a:rPr lang="en-US" b="1" dirty="0"/>
              <a:t> acid </a:t>
            </a:r>
            <a:r>
              <a:rPr lang="ar-EG" b="1" dirty="0"/>
              <a:t>وعنده يأخذ التفاعل مرة اخرى طريقان اما ان يكون الفينيل بيروفات ثم الحمض الأمينى الفينيل الأنين او يتكون هيدروكسى فينيل بيروفات ثم الحمض الأمينى التريوزين.</a:t>
            </a:r>
            <a:endParaRPr lang="ar-EG" dirty="0"/>
          </a:p>
        </p:txBody>
      </p:sp>
    </p:spTree>
    <p:extLst>
      <p:ext uri="{BB962C8B-B14F-4D97-AF65-F5344CB8AC3E}">
        <p14:creationId xmlns:p14="http://schemas.microsoft.com/office/powerpoint/2010/main" val="10776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pPr algn="r" rtl="1"/>
            <a:r>
              <a:rPr lang="ar-EG" b="1" dirty="0"/>
              <a:t>نرى من هذه الخطوات البنائية للفينولات البسيطة انها تخدم فى نفس الوقت تكوين المركبات العضوية ذات الأهمية الكبيرة للنبات الأتية :</a:t>
            </a:r>
            <a:br>
              <a:rPr lang="ar-EG" dirty="0"/>
            </a:br>
            <a:r>
              <a:rPr lang="ar-EG" b="1" dirty="0"/>
              <a:t>1) الأحماض الأمينية الأروميتية كما سبق ذكرها .</a:t>
            </a:r>
            <a:br>
              <a:rPr lang="ar-EG" dirty="0"/>
            </a:br>
            <a:r>
              <a:rPr lang="ar-EG" b="1" dirty="0"/>
              <a:t>2) من الفينيل الأنين يتم بناء حمض السيناميك كما سوف ذكره</a:t>
            </a:r>
            <a:br>
              <a:rPr lang="ar-EG" dirty="0"/>
            </a:br>
            <a:r>
              <a:rPr lang="ar-EG" b="1" dirty="0"/>
              <a:t>3) تكوين الأحماض الكربوكسيلية الفينولية مثل حمض الشيكميك والديهيدروشيكميك والكيونيك ولو انها غير ذات اهمية للنباتات الراقية</a:t>
            </a:r>
            <a:br>
              <a:rPr lang="ar-EG" dirty="0"/>
            </a:br>
            <a:r>
              <a:rPr lang="ar-EG" b="1" dirty="0"/>
              <a:t>4) تكوين مركب </a:t>
            </a:r>
            <a:r>
              <a:rPr lang="en-US" b="1" dirty="0"/>
              <a:t>Benzoquinones </a:t>
            </a:r>
            <a:r>
              <a:rPr lang="ar-EG" b="1" dirty="0"/>
              <a:t>والتى تتكون عن طريق تفاعلات معقدة تبدأ </a:t>
            </a:r>
            <a:r>
              <a:rPr lang="en-US" b="1" dirty="0" err="1"/>
              <a:t>hydroxyphenyl</a:t>
            </a:r>
            <a:r>
              <a:rPr lang="en-US" b="1" dirty="0"/>
              <a:t> </a:t>
            </a:r>
            <a:r>
              <a:rPr lang="en-US" b="1" dirty="0" err="1"/>
              <a:t>pyrovate</a:t>
            </a:r>
            <a:r>
              <a:rPr lang="en-US" b="1" dirty="0"/>
              <a:t> </a:t>
            </a:r>
            <a:r>
              <a:rPr lang="ar-EG" b="1" dirty="0"/>
              <a:t>ومن أهم تلك المركبات صبغة </a:t>
            </a:r>
            <a:r>
              <a:rPr lang="en-US" b="1" dirty="0" err="1"/>
              <a:t>plastoquinone</a:t>
            </a:r>
            <a:r>
              <a:rPr lang="en-US" b="1" dirty="0"/>
              <a:t> </a:t>
            </a:r>
            <a:r>
              <a:rPr lang="ar-EG" b="1" dirty="0"/>
              <a:t>والتى لها دور فى عمليات تمثيل الكربوهيدرات</a:t>
            </a:r>
            <a:endParaRPr lang="ar-EG" dirty="0"/>
          </a:p>
        </p:txBody>
      </p:sp>
    </p:spTree>
    <p:extLst>
      <p:ext uri="{BB962C8B-B14F-4D97-AF65-F5344CB8AC3E}">
        <p14:creationId xmlns:p14="http://schemas.microsoft.com/office/powerpoint/2010/main" val="49208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10000"/>
          </a:bodyPr>
          <a:lstStyle/>
          <a:p>
            <a:pPr algn="just" rtl="1"/>
            <a:r>
              <a:rPr lang="ar-EG" b="1" u="sng" dirty="0"/>
              <a:t>ثانيا مسلك الأستيل مالونيت</a:t>
            </a:r>
            <a:r>
              <a:rPr lang="ar-EG" b="1" dirty="0"/>
              <a:t> </a:t>
            </a:r>
            <a:r>
              <a:rPr lang="en-US" b="1" dirty="0"/>
              <a:t>The Acetate </a:t>
            </a:r>
            <a:r>
              <a:rPr lang="en-US" b="1" dirty="0" err="1"/>
              <a:t>malonate</a:t>
            </a:r>
            <a:r>
              <a:rPr lang="en-US" b="1" dirty="0"/>
              <a:t> pathway</a:t>
            </a:r>
            <a:br>
              <a:rPr lang="en-US" b="1" dirty="0"/>
            </a:br>
            <a:r>
              <a:rPr lang="ar-EG" b="1" dirty="0"/>
              <a:t>يأتى هذا المسلك لتكوين الفينولات مشابهاً لبناء الأحماض الدهنية حيث يبدأ كل منهما من </a:t>
            </a:r>
            <a:r>
              <a:rPr lang="en-US" b="1" dirty="0" err="1"/>
              <a:t>Acetyle</a:t>
            </a:r>
            <a:r>
              <a:rPr lang="en-US" b="1" dirty="0"/>
              <a:t> CoA </a:t>
            </a:r>
            <a:r>
              <a:rPr lang="ar-EG" b="1" dirty="0"/>
              <a:t>وهناك قرائن للانزيمات أخرى تخدم هذا الغرض وهى </a:t>
            </a:r>
            <a:r>
              <a:rPr lang="en-US" b="1" dirty="0" err="1"/>
              <a:t>Acetyle</a:t>
            </a:r>
            <a:r>
              <a:rPr lang="en-US" b="1" dirty="0"/>
              <a:t> Co A ، </a:t>
            </a:r>
            <a:r>
              <a:rPr lang="en-US" b="1" dirty="0" err="1"/>
              <a:t>Malonyl</a:t>
            </a:r>
            <a:r>
              <a:rPr lang="en-US" b="1" dirty="0"/>
              <a:t> Co A .</a:t>
            </a:r>
            <a:br>
              <a:rPr lang="en-US" b="1" dirty="0"/>
            </a:br>
            <a:r>
              <a:rPr lang="ar-EG" b="1" dirty="0"/>
              <a:t>يبدأ هذا المسلك فى تكوين الفينولات التابعة لمجموعة الفلافونات بثلاث وحدات من</a:t>
            </a:r>
            <a:r>
              <a:rPr lang="en-US" b="1" dirty="0" err="1"/>
              <a:t>Malonyl</a:t>
            </a:r>
            <a:r>
              <a:rPr lang="en-US" b="1" dirty="0"/>
              <a:t> Co A </a:t>
            </a:r>
            <a:r>
              <a:rPr lang="ar-EG" b="1" dirty="0"/>
              <a:t>والتى تتحد معاً مع احداث عملية نزع الكربوكسيل </a:t>
            </a:r>
            <a:r>
              <a:rPr lang="en-US" b="1" dirty="0"/>
              <a:t>decarboxylation </a:t>
            </a:r>
            <a:r>
              <a:rPr lang="ar-EG" b="1" dirty="0"/>
              <a:t>بينها وبأتحادهم مع جزىء من </a:t>
            </a:r>
            <a:r>
              <a:rPr lang="en-US" b="1" dirty="0" err="1"/>
              <a:t>Acetyle</a:t>
            </a:r>
            <a:r>
              <a:rPr lang="en-US" b="1" dirty="0"/>
              <a:t> Co A </a:t>
            </a:r>
            <a:r>
              <a:rPr lang="ar-EG" b="1" dirty="0"/>
              <a:t>يتم بناء مركب </a:t>
            </a:r>
            <a:r>
              <a:rPr lang="en-US" b="1" dirty="0" err="1"/>
              <a:t>polyketo</a:t>
            </a:r>
            <a:r>
              <a:rPr lang="en-US" b="1" dirty="0"/>
              <a:t> acid </a:t>
            </a:r>
            <a:r>
              <a:rPr lang="ar-EG" b="1" dirty="0"/>
              <a:t>والذى يتحلق </a:t>
            </a:r>
            <a:r>
              <a:rPr lang="en-US" b="1" dirty="0"/>
              <a:t>cyclize </a:t>
            </a:r>
            <a:r>
              <a:rPr lang="ar-EG" b="1" dirty="0"/>
              <a:t>بطرق مختلفة لينتج عنها فى النهاية فينولات هيدروكسيلية مثل </a:t>
            </a:r>
            <a:r>
              <a:rPr lang="en-US" b="1" dirty="0" err="1"/>
              <a:t>phloroglucinol</a:t>
            </a:r>
            <a:r>
              <a:rPr lang="en-US" b="1" dirty="0"/>
              <a:t>.</a:t>
            </a:r>
          </a:p>
          <a:p>
            <a:pPr algn="just" rtl="1"/>
            <a:r>
              <a:rPr lang="ar-EG" b="1" dirty="0"/>
              <a:t>والآن سوف نلقى الضوء على اهم مجموعات الفينولات الهامة داخل النباتات الراقية .</a:t>
            </a:r>
          </a:p>
          <a:p>
            <a:endParaRPr lang="ar-EG" dirty="0"/>
          </a:p>
        </p:txBody>
      </p:sp>
    </p:spTree>
    <p:extLst>
      <p:ext uri="{BB962C8B-B14F-4D97-AF65-F5344CB8AC3E}">
        <p14:creationId xmlns:p14="http://schemas.microsoft.com/office/powerpoint/2010/main" val="52947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164</Words>
  <Application>Microsoft Office PowerPoint</Application>
  <PresentationFormat>On-screen Show (4:3)</PresentationFormat>
  <Paragraphs>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dc:creator>
  <cp:lastModifiedBy>heba elabd</cp:lastModifiedBy>
  <cp:revision>3</cp:revision>
  <dcterms:created xsi:type="dcterms:W3CDTF">2006-08-16T00:00:00Z</dcterms:created>
  <dcterms:modified xsi:type="dcterms:W3CDTF">2020-03-15T20:52:36Z</dcterms:modified>
</cp:coreProperties>
</file>